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3"/>
  </p:notesMasterIdLst>
  <p:sldIdLst>
    <p:sldId id="483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3497-0F86-4B0E-8E6B-5C269F0D3EE0}" type="datetimeFigureOut">
              <a:rPr lang="zh-CN" altLang="en-US" smtClean="0"/>
              <a:t>2026/3/20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41B2F1-B859-4DFE-A045-3F2B9B8303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4934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70F1FB-AA64-494B-A58A-F9087EB0BC8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881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4000">
        <p14:switch dir="r"/>
      </p:transition>
    </mc:Choice>
    <mc:Fallback xmlns="">
      <p:transition spd="slow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/>
          <p:cNvSpPr txBox="1"/>
          <p:nvPr userDrawn="1"/>
        </p:nvSpPr>
        <p:spPr>
          <a:xfrm>
            <a:off x="5049561" y="482601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/>
              <a:t>点击添加内容</a:t>
            </a:r>
          </a:p>
        </p:txBody>
      </p:sp>
    </p:spTree>
    <p:extLst>
      <p:ext uri="{BB962C8B-B14F-4D97-AF65-F5344CB8AC3E}">
        <p14:creationId xmlns:p14="http://schemas.microsoft.com/office/powerpoint/2010/main" val="237378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4000">
        <p14:switch dir="r"/>
      </p:transition>
    </mc:Choice>
    <mc:Fallback xmlns="">
      <p:transition spd="slow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6684"/>
            <a:ext cx="105156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B1B6A-AEF1-4ACD-BD61-958570690F55}" type="datetimeFigureOut">
              <a:rPr lang="zh-CN" altLang="en-US" smtClean="0"/>
              <a:t>2026/3/20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CB991-6BD3-42F2-8A94-1903E94254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047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4="http://schemas.microsoft.com/office/powerpoint/2010/main">
    <mc:Choice Requires="p14">
      <p:transition spd="slow" p14:dur="1250" advTm="4000">
        <p14:switch dir="r"/>
      </p:transition>
    </mc:Choice>
    <mc:Fallback xmlns="">
      <p:transition spd="slow" advTm="4000">
        <p:fade/>
      </p:transition>
    </mc:Fallback>
  </mc:AlternateConten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3"/>
          <p:cNvCxnSpPr/>
          <p:nvPr/>
        </p:nvCxnSpPr>
        <p:spPr>
          <a:xfrm>
            <a:off x="812841" y="1920408"/>
            <a:ext cx="11092388" cy="21000"/>
          </a:xfrm>
          <a:prstGeom prst="lin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miter lim="800000"/>
          </a:ln>
          <a:effectLst/>
        </p:spPr>
      </p:cxnSp>
      <p:sp>
        <p:nvSpPr>
          <p:cNvPr id="4" name="Oval 4"/>
          <p:cNvSpPr/>
          <p:nvPr/>
        </p:nvSpPr>
        <p:spPr>
          <a:xfrm>
            <a:off x="696131" y="1801863"/>
            <a:ext cx="233419" cy="233419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just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600" kern="0" dirty="0">
              <a:solidFill>
                <a:prstClr val="black">
                  <a:lumMod val="85000"/>
                  <a:lumOff val="15000"/>
                </a:prstClr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sp>
        <p:nvSpPr>
          <p:cNvPr id="7" name="Oval 7"/>
          <p:cNvSpPr/>
          <p:nvPr/>
        </p:nvSpPr>
        <p:spPr>
          <a:xfrm>
            <a:off x="3173999" y="1819815"/>
            <a:ext cx="233419" cy="233419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just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600" kern="0" dirty="0">
              <a:solidFill>
                <a:prstClr val="black">
                  <a:lumMod val="85000"/>
                  <a:lumOff val="15000"/>
                </a:prstClr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sp>
        <p:nvSpPr>
          <p:cNvPr id="8" name="Oval 8"/>
          <p:cNvSpPr/>
          <p:nvPr/>
        </p:nvSpPr>
        <p:spPr>
          <a:xfrm>
            <a:off x="8144425" y="1817152"/>
            <a:ext cx="233419" cy="233419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just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600" kern="0" dirty="0">
              <a:solidFill>
                <a:prstClr val="black">
                  <a:lumMod val="85000"/>
                  <a:lumOff val="15000"/>
                </a:prstClr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sp>
        <p:nvSpPr>
          <p:cNvPr id="9" name="Oval 9"/>
          <p:cNvSpPr/>
          <p:nvPr/>
        </p:nvSpPr>
        <p:spPr>
          <a:xfrm>
            <a:off x="4678215" y="1801863"/>
            <a:ext cx="233419" cy="233419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just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600" kern="0" dirty="0">
              <a:solidFill>
                <a:prstClr val="black">
                  <a:lumMod val="85000"/>
                  <a:lumOff val="15000"/>
                </a:prstClr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sp>
        <p:nvSpPr>
          <p:cNvPr id="10" name="Oval 10"/>
          <p:cNvSpPr/>
          <p:nvPr/>
        </p:nvSpPr>
        <p:spPr>
          <a:xfrm>
            <a:off x="10323393" y="1822959"/>
            <a:ext cx="233419" cy="233419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just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600" kern="0" dirty="0">
              <a:solidFill>
                <a:prstClr val="black">
                  <a:lumMod val="85000"/>
                  <a:lumOff val="15000"/>
                </a:prstClr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408560" y="858942"/>
            <a:ext cx="2096805" cy="884003"/>
            <a:chOff x="3771872" y="537563"/>
            <a:chExt cx="1572604" cy="663002"/>
          </a:xfrm>
        </p:grpSpPr>
        <p:sp>
          <p:nvSpPr>
            <p:cNvPr id="49" name="TextBox 145"/>
            <p:cNvSpPr txBox="1"/>
            <p:nvPr/>
          </p:nvSpPr>
          <p:spPr>
            <a:xfrm>
              <a:off x="3954985" y="1023401"/>
              <a:ext cx="1045955" cy="1771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 defTabSz="914377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2026</a:t>
              </a:r>
              <a:r>
                <a:rPr lang="zh-CN" altLang="en-US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年</a:t>
              </a:r>
              <a:r>
                <a:rPr lang="en-US" altLang="zh-CN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3</a:t>
              </a:r>
              <a:r>
                <a:rPr lang="zh-CN" altLang="en-US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月</a:t>
              </a:r>
              <a:r>
                <a:rPr lang="en-US" altLang="zh-CN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31</a:t>
              </a:r>
              <a:r>
                <a:rPr lang="zh-CN" altLang="en-US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日</a:t>
              </a:r>
            </a:p>
          </p:txBody>
        </p:sp>
        <p:sp>
          <p:nvSpPr>
            <p:cNvPr id="53" name="文本框 52"/>
            <p:cNvSpPr txBox="1"/>
            <p:nvPr/>
          </p:nvSpPr>
          <p:spPr>
            <a:xfrm>
              <a:off x="3771872" y="537563"/>
              <a:ext cx="1572604" cy="4382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1219170">
                <a:lnSpc>
                  <a:spcPct val="150000"/>
                </a:lnSpc>
              </a:pPr>
              <a:r>
                <a:rPr lang="zh-CN" altLang="en-US" sz="1133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在学位中心论文送审平台完成抽评博士论文上传工作。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5262687" y="967165"/>
            <a:ext cx="2096805" cy="788348"/>
            <a:chOff x="3677934" y="530664"/>
            <a:chExt cx="1572604" cy="591261"/>
          </a:xfrm>
        </p:grpSpPr>
        <p:sp>
          <p:nvSpPr>
            <p:cNvPr id="51" name="TextBox 145"/>
            <p:cNvSpPr txBox="1"/>
            <p:nvPr/>
          </p:nvSpPr>
          <p:spPr>
            <a:xfrm>
              <a:off x="3875500" y="945867"/>
              <a:ext cx="1045955" cy="17605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 defTabSz="914377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endParaRPr>
            </a:p>
          </p:txBody>
        </p:sp>
        <p:sp>
          <p:nvSpPr>
            <p:cNvPr id="54" name="文本框 53"/>
            <p:cNvSpPr txBox="1"/>
            <p:nvPr/>
          </p:nvSpPr>
          <p:spPr>
            <a:xfrm>
              <a:off x="3677934" y="530664"/>
              <a:ext cx="1572604" cy="241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170">
                <a:lnSpc>
                  <a:spcPct val="150000"/>
                </a:lnSpc>
              </a:pPr>
              <a:endParaRPr lang="zh-CN" altLang="en-US" sz="1133" dirty="0">
                <a:solidFill>
                  <a:prstClr val="black">
                    <a:lumMod val="75000"/>
                    <a:lumOff val="25000"/>
                  </a:prstClr>
                </a:solidFill>
                <a:latin typeface="Arial"/>
                <a:ea typeface="微软雅黑"/>
                <a:cs typeface="+mn-ea"/>
                <a:sym typeface="+mn-lt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3890765" y="2169601"/>
            <a:ext cx="1798836" cy="1079352"/>
            <a:chOff x="2399817" y="1467837"/>
            <a:chExt cx="1349127" cy="809514"/>
          </a:xfrm>
        </p:grpSpPr>
        <p:sp>
          <p:nvSpPr>
            <p:cNvPr id="50" name="TextBox 145"/>
            <p:cNvSpPr txBox="1"/>
            <p:nvPr/>
          </p:nvSpPr>
          <p:spPr>
            <a:xfrm>
              <a:off x="2543077" y="1467837"/>
              <a:ext cx="1045955" cy="1771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 defTabSz="914377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2026</a:t>
              </a:r>
              <a:r>
                <a:rPr lang="zh-CN" altLang="en-US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年</a:t>
              </a:r>
              <a:r>
                <a:rPr lang="en-US" altLang="zh-CN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5</a:t>
              </a:r>
              <a:r>
                <a:rPr lang="zh-CN" altLang="en-US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月</a:t>
              </a:r>
              <a:r>
                <a:rPr lang="en-US" altLang="zh-CN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8</a:t>
              </a:r>
              <a:r>
                <a:rPr lang="zh-CN" altLang="en-US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日</a:t>
              </a:r>
            </a:p>
          </p:txBody>
        </p:sp>
        <p:sp>
          <p:nvSpPr>
            <p:cNvPr id="55" name="文本框 54"/>
            <p:cNvSpPr txBox="1"/>
            <p:nvPr/>
          </p:nvSpPr>
          <p:spPr>
            <a:xfrm>
              <a:off x="2399817" y="1643813"/>
              <a:ext cx="1349127" cy="6335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1219170">
                <a:lnSpc>
                  <a:spcPct val="150000"/>
                </a:lnSpc>
              </a:pPr>
              <a:r>
                <a:rPr lang="zh-CN" altLang="en-US" sz="1133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提交</a:t>
              </a:r>
              <a:r>
                <a:rPr lang="en-US" altLang="zh-CN" sz="1133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《</a:t>
              </a:r>
              <a:r>
                <a:rPr lang="zh-CN" altLang="en-US" sz="1133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抽评博士论文送审情况汇总表</a:t>
              </a:r>
              <a:r>
                <a:rPr lang="en-US" altLang="zh-CN" sz="1133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》</a:t>
              </a:r>
              <a:r>
                <a:rPr lang="zh-CN" altLang="en-US" sz="1133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。</a:t>
              </a:r>
            </a:p>
            <a:p>
              <a:pPr algn="just" defTabSz="1219170">
                <a:lnSpc>
                  <a:spcPct val="150000"/>
                </a:lnSpc>
              </a:pPr>
              <a:endParaRPr lang="zh-CN" altLang="en-US" sz="1133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endParaRPr>
            </a:p>
          </p:txBody>
        </p:sp>
      </p:grpSp>
      <p:cxnSp>
        <p:nvCxnSpPr>
          <p:cNvPr id="58" name="Straight Connector 3"/>
          <p:cNvCxnSpPr/>
          <p:nvPr/>
        </p:nvCxnSpPr>
        <p:spPr>
          <a:xfrm>
            <a:off x="804929" y="5123213"/>
            <a:ext cx="11092388" cy="21000"/>
          </a:xfrm>
          <a:prstGeom prst="lin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miter lim="800000"/>
          </a:ln>
          <a:effectLst/>
        </p:spPr>
      </p:cxnSp>
      <p:sp>
        <p:nvSpPr>
          <p:cNvPr id="60" name="Oval 5"/>
          <p:cNvSpPr/>
          <p:nvPr/>
        </p:nvSpPr>
        <p:spPr>
          <a:xfrm>
            <a:off x="8518407" y="5016456"/>
            <a:ext cx="233419" cy="233419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just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600" kern="0" dirty="0">
              <a:solidFill>
                <a:prstClr val="black">
                  <a:lumMod val="85000"/>
                  <a:lumOff val="15000"/>
                </a:prstClr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sp>
        <p:nvSpPr>
          <p:cNvPr id="63" name="Oval 8"/>
          <p:cNvSpPr/>
          <p:nvPr/>
        </p:nvSpPr>
        <p:spPr>
          <a:xfrm>
            <a:off x="5007447" y="5027504"/>
            <a:ext cx="233419" cy="233419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just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600" kern="0" dirty="0">
              <a:solidFill>
                <a:prstClr val="black">
                  <a:lumMod val="85000"/>
                  <a:lumOff val="15000"/>
                </a:prstClr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sp>
        <p:nvSpPr>
          <p:cNvPr id="64" name="Oval 9"/>
          <p:cNvSpPr/>
          <p:nvPr/>
        </p:nvSpPr>
        <p:spPr>
          <a:xfrm>
            <a:off x="2080003" y="5013344"/>
            <a:ext cx="233419" cy="233419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just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600" kern="0" dirty="0">
              <a:solidFill>
                <a:prstClr val="black">
                  <a:lumMod val="85000"/>
                  <a:lumOff val="15000"/>
                </a:prstClr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sp>
        <p:nvSpPr>
          <p:cNvPr id="67" name="TextBox 145"/>
          <p:cNvSpPr txBox="1"/>
          <p:nvPr/>
        </p:nvSpPr>
        <p:spPr>
          <a:xfrm>
            <a:off x="1451726" y="5278197"/>
            <a:ext cx="1394607" cy="236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kern="0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2026</a:t>
            </a:r>
            <a:r>
              <a:rPr lang="zh-CN" altLang="en-US" sz="1400" b="1" kern="0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年</a:t>
            </a:r>
            <a:r>
              <a:rPr lang="en-US" altLang="zh-CN" sz="1400" b="1" kern="0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6</a:t>
            </a:r>
            <a:r>
              <a:rPr lang="zh-CN" altLang="en-US" sz="1400" b="1" kern="0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月</a:t>
            </a:r>
            <a:r>
              <a:rPr lang="en-US" altLang="zh-CN" sz="1400" b="1" kern="0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29</a:t>
            </a:r>
            <a:r>
              <a:rPr lang="zh-CN" altLang="en-US" sz="1400" b="1" kern="0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日</a:t>
            </a:r>
          </a:p>
        </p:txBody>
      </p:sp>
      <p:sp>
        <p:nvSpPr>
          <p:cNvPr id="68" name="文本框 67"/>
          <p:cNvSpPr txBox="1"/>
          <p:nvPr/>
        </p:nvSpPr>
        <p:spPr>
          <a:xfrm>
            <a:off x="1133162" y="5515811"/>
            <a:ext cx="1971717" cy="58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>
              <a:lnSpc>
                <a:spcPct val="150000"/>
              </a:lnSpc>
            </a:pPr>
            <a:r>
              <a:rPr lang="zh-CN" altLang="en-US" sz="1133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召开</a:t>
            </a:r>
            <a:r>
              <a:rPr lang="zh-CN" altLang="en-US" sz="1133" b="1" dirty="0">
                <a:solidFill>
                  <a:srgbClr val="C00000"/>
                </a:solidFill>
                <a:latin typeface="Arial"/>
                <a:ea typeface="微软雅黑"/>
                <a:cs typeface="+mn-ea"/>
                <a:sym typeface="+mn-lt"/>
              </a:rPr>
              <a:t>校学位评定委员会会议</a:t>
            </a:r>
            <a:r>
              <a:rPr lang="zh-CN" altLang="en-US" sz="1133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，分会到会汇报学位授予工作。</a:t>
            </a:r>
          </a:p>
        </p:txBody>
      </p:sp>
      <p:sp>
        <p:nvSpPr>
          <p:cNvPr id="70" name="TextBox 145"/>
          <p:cNvSpPr txBox="1"/>
          <p:nvPr/>
        </p:nvSpPr>
        <p:spPr>
          <a:xfrm>
            <a:off x="4515061" y="5318029"/>
            <a:ext cx="1394607" cy="236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2026</a:t>
            </a:r>
            <a:r>
              <a:rPr lang="zh-CN" altLang="en-US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年</a:t>
            </a:r>
            <a:r>
              <a:rPr lang="en-US" altLang="zh-CN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6</a:t>
            </a:r>
            <a:r>
              <a:rPr lang="zh-CN" altLang="en-US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月</a:t>
            </a:r>
            <a:r>
              <a:rPr lang="en-US" altLang="zh-CN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16</a:t>
            </a:r>
            <a:r>
              <a:rPr lang="zh-CN" altLang="en-US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日</a:t>
            </a:r>
          </a:p>
        </p:txBody>
      </p:sp>
      <p:sp>
        <p:nvSpPr>
          <p:cNvPr id="72" name="TextBox 145"/>
          <p:cNvSpPr txBox="1"/>
          <p:nvPr/>
        </p:nvSpPr>
        <p:spPr>
          <a:xfrm>
            <a:off x="7994899" y="5308555"/>
            <a:ext cx="1394607" cy="236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kern="0" dirty="0">
                <a:solidFill>
                  <a:srgbClr val="000000"/>
                </a:solidFill>
                <a:latin typeface="Arial"/>
                <a:ea typeface="微软雅黑"/>
                <a:cs typeface="+mn-ea"/>
                <a:sym typeface="+mn-lt"/>
              </a:rPr>
              <a:t>2026</a:t>
            </a:r>
            <a:r>
              <a:rPr lang="zh-CN" altLang="en-US" sz="1400" b="1" kern="0" dirty="0">
                <a:solidFill>
                  <a:srgbClr val="000000"/>
                </a:solidFill>
                <a:latin typeface="Arial"/>
                <a:ea typeface="微软雅黑"/>
                <a:cs typeface="+mn-ea"/>
                <a:sym typeface="+mn-lt"/>
              </a:rPr>
              <a:t>年</a:t>
            </a:r>
            <a:r>
              <a:rPr lang="en-US" altLang="zh-CN" sz="1400" b="1" kern="0" dirty="0">
                <a:solidFill>
                  <a:srgbClr val="000000"/>
                </a:solidFill>
                <a:latin typeface="Arial"/>
                <a:ea typeface="微软雅黑"/>
                <a:cs typeface="+mn-ea"/>
                <a:sym typeface="+mn-lt"/>
              </a:rPr>
              <a:t>6</a:t>
            </a:r>
            <a:r>
              <a:rPr lang="zh-CN" altLang="en-US" sz="1400" b="1" kern="0" dirty="0">
                <a:solidFill>
                  <a:srgbClr val="000000"/>
                </a:solidFill>
                <a:latin typeface="Arial"/>
                <a:ea typeface="微软雅黑"/>
                <a:cs typeface="+mn-ea"/>
                <a:sym typeface="+mn-lt"/>
              </a:rPr>
              <a:t>月</a:t>
            </a:r>
            <a:r>
              <a:rPr lang="en-US" altLang="zh-CN" sz="1400" b="1" kern="0" dirty="0">
                <a:solidFill>
                  <a:srgbClr val="000000"/>
                </a:solidFill>
                <a:latin typeface="Arial"/>
                <a:ea typeface="微软雅黑"/>
                <a:cs typeface="+mn-ea"/>
                <a:sym typeface="+mn-lt"/>
              </a:rPr>
              <a:t>15</a:t>
            </a:r>
            <a:r>
              <a:rPr lang="zh-CN" altLang="en-US" sz="1400" b="1" kern="0" dirty="0">
                <a:solidFill>
                  <a:srgbClr val="000000"/>
                </a:solidFill>
                <a:latin typeface="Arial"/>
                <a:ea typeface="微软雅黑"/>
                <a:cs typeface="+mn-ea"/>
                <a:sym typeface="+mn-lt"/>
              </a:rPr>
              <a:t>日</a:t>
            </a:r>
          </a:p>
        </p:txBody>
      </p:sp>
      <p:sp>
        <p:nvSpPr>
          <p:cNvPr id="73" name="文本框 72"/>
          <p:cNvSpPr txBox="1"/>
          <p:nvPr/>
        </p:nvSpPr>
        <p:spPr>
          <a:xfrm>
            <a:off x="4314555" y="5503330"/>
            <a:ext cx="1971717" cy="1107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>
              <a:lnSpc>
                <a:spcPct val="150000"/>
              </a:lnSpc>
            </a:pPr>
            <a:r>
              <a:rPr lang="zh-CN" altLang="en-US" sz="1133" dirty="0">
                <a:solidFill>
                  <a:prstClr val="black">
                    <a:lumMod val="75000"/>
                    <a:lumOff val="2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完成存在异议学位论文</a:t>
            </a:r>
            <a:r>
              <a:rPr lang="zh-CN" altLang="en-US" sz="1133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修改工作</a:t>
            </a:r>
            <a:r>
              <a:rPr lang="zh-CN" altLang="en-US" sz="1133" dirty="0">
                <a:solidFill>
                  <a:prstClr val="black">
                    <a:lumMod val="75000"/>
                    <a:lumOff val="2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，提交学位论文修改情况报告和分会在校学位会会议上的汇报稿。</a:t>
            </a:r>
          </a:p>
        </p:txBody>
      </p:sp>
      <p:sp>
        <p:nvSpPr>
          <p:cNvPr id="74" name="文本框 73"/>
          <p:cNvSpPr txBox="1"/>
          <p:nvPr/>
        </p:nvSpPr>
        <p:spPr>
          <a:xfrm>
            <a:off x="7624423" y="5538337"/>
            <a:ext cx="2201469" cy="845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>
              <a:lnSpc>
                <a:spcPct val="150000"/>
              </a:lnSpc>
            </a:pPr>
            <a:r>
              <a:rPr lang="zh-CN" altLang="en-US" sz="1133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完成</a:t>
            </a:r>
            <a:r>
              <a:rPr lang="zh-CN" altLang="en-US" sz="1133" b="1" dirty="0">
                <a:solidFill>
                  <a:srgbClr val="C00000"/>
                </a:solidFill>
                <a:latin typeface="Arial"/>
                <a:ea typeface="微软雅黑"/>
                <a:cs typeface="+mn-ea"/>
                <a:sym typeface="+mn-lt"/>
              </a:rPr>
              <a:t>分会会议</a:t>
            </a:r>
            <a:r>
              <a:rPr lang="zh-CN" altLang="en-US" sz="1133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并提交分会报告和记录；完成学位授予相关数据维护，确保数据准确。</a:t>
            </a:r>
          </a:p>
        </p:txBody>
      </p:sp>
      <p:cxnSp>
        <p:nvCxnSpPr>
          <p:cNvPr id="75" name="Straight Connector 3"/>
          <p:cNvCxnSpPr/>
          <p:nvPr/>
        </p:nvCxnSpPr>
        <p:spPr>
          <a:xfrm flipH="1">
            <a:off x="11869388" y="1920408"/>
            <a:ext cx="57744" cy="3223805"/>
          </a:xfrm>
          <a:prstGeom prst="lin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miter lim="800000"/>
          </a:ln>
          <a:effectLst/>
        </p:spPr>
      </p:cxnSp>
      <p:grpSp>
        <p:nvGrpSpPr>
          <p:cNvPr id="16" name="组合 15"/>
          <p:cNvGrpSpPr/>
          <p:nvPr/>
        </p:nvGrpSpPr>
        <p:grpSpPr>
          <a:xfrm>
            <a:off x="4260987" y="3999695"/>
            <a:ext cx="1906188" cy="920022"/>
            <a:chOff x="5289235" y="2942657"/>
            <a:chExt cx="1086383" cy="690016"/>
          </a:xfrm>
        </p:grpSpPr>
        <p:sp>
          <p:nvSpPr>
            <p:cNvPr id="71" name="TextBox 145"/>
            <p:cNvSpPr txBox="1"/>
            <p:nvPr/>
          </p:nvSpPr>
          <p:spPr>
            <a:xfrm>
              <a:off x="5289235" y="3455509"/>
              <a:ext cx="1045955" cy="1771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 defTabSz="914377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2026</a:t>
              </a:r>
              <a:r>
                <a:rPr lang="zh-CN" altLang="en-US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年</a:t>
              </a:r>
              <a:r>
                <a:rPr lang="en-US" altLang="zh-CN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6</a:t>
              </a:r>
              <a:r>
                <a:rPr lang="zh-CN" altLang="en-US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月</a:t>
              </a:r>
              <a:r>
                <a:rPr lang="en-US" altLang="zh-CN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16</a:t>
              </a:r>
              <a:r>
                <a:rPr lang="zh-CN" altLang="en-US" sz="1400" b="1" kern="0" dirty="0">
                  <a:solidFill>
                    <a:prstClr val="black"/>
                  </a:solidFill>
                  <a:latin typeface="Arial"/>
                  <a:ea typeface="微软雅黑"/>
                  <a:cs typeface="+mn-ea"/>
                  <a:sym typeface="+mn-lt"/>
                </a:rPr>
                <a:t>日</a:t>
              </a:r>
            </a:p>
          </p:txBody>
        </p:sp>
        <p:sp>
          <p:nvSpPr>
            <p:cNvPr id="85" name="文本框 84"/>
            <p:cNvSpPr txBox="1"/>
            <p:nvPr/>
          </p:nvSpPr>
          <p:spPr>
            <a:xfrm>
              <a:off x="5319765" y="2942657"/>
              <a:ext cx="1055853" cy="4382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1219170">
                <a:lnSpc>
                  <a:spcPct val="150000"/>
                </a:lnSpc>
              </a:pPr>
              <a:r>
                <a:rPr lang="zh-CN" altLang="en-US" sz="1133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上传存在异议博士学位论文的全部评阅书扫描件。</a:t>
              </a:r>
            </a:p>
          </p:txBody>
        </p:sp>
      </p:grpSp>
      <p:cxnSp>
        <p:nvCxnSpPr>
          <p:cNvPr id="90" name="直接箭头连接符 89"/>
          <p:cNvCxnSpPr/>
          <p:nvPr/>
        </p:nvCxnSpPr>
        <p:spPr>
          <a:xfrm flipH="1">
            <a:off x="612383" y="5123214"/>
            <a:ext cx="675495" cy="54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7" name="TextBox 145"/>
          <p:cNvSpPr txBox="1"/>
          <p:nvPr/>
        </p:nvSpPr>
        <p:spPr>
          <a:xfrm>
            <a:off x="-70516" y="1485975"/>
            <a:ext cx="1750888" cy="236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b="1" kern="0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评阅前</a:t>
            </a:r>
          </a:p>
        </p:txBody>
      </p:sp>
      <p:sp>
        <p:nvSpPr>
          <p:cNvPr id="48" name="文本框 47"/>
          <p:cNvSpPr txBox="1"/>
          <p:nvPr/>
        </p:nvSpPr>
        <p:spPr>
          <a:xfrm>
            <a:off x="153653" y="834669"/>
            <a:ext cx="1650375" cy="58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>
              <a:lnSpc>
                <a:spcPct val="150000"/>
              </a:lnSpc>
            </a:pPr>
            <a:r>
              <a:rPr lang="zh-CN" altLang="en-US" sz="1133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院系组织专家把关论文是否达到送审标准。</a:t>
            </a:r>
          </a:p>
        </p:txBody>
      </p:sp>
      <p:sp>
        <p:nvSpPr>
          <p:cNvPr id="57" name="Oval 4"/>
          <p:cNvSpPr/>
          <p:nvPr/>
        </p:nvSpPr>
        <p:spPr>
          <a:xfrm>
            <a:off x="1948760" y="1810884"/>
            <a:ext cx="233419" cy="233419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just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600" kern="0" dirty="0">
              <a:solidFill>
                <a:prstClr val="black">
                  <a:lumMod val="85000"/>
                  <a:lumOff val="15000"/>
                </a:prstClr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sp>
        <p:nvSpPr>
          <p:cNvPr id="59" name="TextBox 145"/>
          <p:cNvSpPr txBox="1"/>
          <p:nvPr/>
        </p:nvSpPr>
        <p:spPr>
          <a:xfrm>
            <a:off x="1333581" y="2170703"/>
            <a:ext cx="1394607" cy="236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kern="0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2026</a:t>
            </a:r>
            <a:r>
              <a:rPr lang="zh-CN" altLang="en-US" sz="1400" b="1" kern="0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年</a:t>
            </a:r>
            <a:r>
              <a:rPr lang="en-US" altLang="zh-CN" sz="1400" b="1" kern="0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3</a:t>
            </a:r>
            <a:r>
              <a:rPr lang="zh-CN" altLang="en-US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月</a:t>
            </a:r>
          </a:p>
        </p:txBody>
      </p:sp>
      <p:sp>
        <p:nvSpPr>
          <p:cNvPr id="13" name="矩形 12"/>
          <p:cNvSpPr/>
          <p:nvPr/>
        </p:nvSpPr>
        <p:spPr>
          <a:xfrm>
            <a:off x="1089747" y="2395478"/>
            <a:ext cx="1882272" cy="58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170">
              <a:lnSpc>
                <a:spcPct val="150000"/>
              </a:lnSpc>
            </a:pPr>
            <a:r>
              <a:rPr lang="zh-CN" altLang="en-US" sz="1133" b="1" dirty="0">
                <a:solidFill>
                  <a:srgbClr val="C00000"/>
                </a:solidFill>
                <a:latin typeface="Arial"/>
                <a:ea typeface="微软雅黑"/>
                <a:cs typeface="+mn-ea"/>
                <a:sym typeface="+mn-lt"/>
              </a:rPr>
              <a:t>开启评阅工作</a:t>
            </a:r>
            <a:r>
              <a:rPr lang="en-US" altLang="zh-CN" sz="1133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(</a:t>
            </a:r>
            <a:r>
              <a:rPr lang="zh-CN" altLang="en-US" sz="1133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线下</a:t>
            </a:r>
            <a:r>
              <a:rPr lang="en-US" altLang="zh-CN" sz="1133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/</a:t>
            </a:r>
            <a:r>
              <a:rPr lang="zh-CN" altLang="en-US" sz="1133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线上评阅，匿名</a:t>
            </a:r>
            <a:r>
              <a:rPr lang="en-US" altLang="zh-CN" sz="1133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/</a:t>
            </a:r>
            <a:r>
              <a:rPr lang="zh-CN" altLang="en-US" sz="1133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实名评阅）。</a:t>
            </a:r>
          </a:p>
        </p:txBody>
      </p:sp>
      <p:sp>
        <p:nvSpPr>
          <p:cNvPr id="78" name="Oval 8"/>
          <p:cNvSpPr/>
          <p:nvPr/>
        </p:nvSpPr>
        <p:spPr>
          <a:xfrm>
            <a:off x="6408712" y="1801863"/>
            <a:ext cx="233419" cy="233419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just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600" kern="0" dirty="0">
              <a:solidFill>
                <a:prstClr val="black">
                  <a:lumMod val="85000"/>
                  <a:lumOff val="15000"/>
                </a:prstClr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sp>
        <p:nvSpPr>
          <p:cNvPr id="82" name="Oval 5"/>
          <p:cNvSpPr/>
          <p:nvPr/>
        </p:nvSpPr>
        <p:spPr>
          <a:xfrm>
            <a:off x="10727212" y="5013344"/>
            <a:ext cx="233419" cy="233419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just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600" kern="0" dirty="0">
              <a:solidFill>
                <a:prstClr val="black">
                  <a:lumMod val="85000"/>
                  <a:lumOff val="15000"/>
                </a:prstClr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grpSp>
        <p:nvGrpSpPr>
          <p:cNvPr id="83" name="组合 82"/>
          <p:cNvGrpSpPr/>
          <p:nvPr/>
        </p:nvGrpSpPr>
        <p:grpSpPr>
          <a:xfrm>
            <a:off x="10106830" y="4150933"/>
            <a:ext cx="1401223" cy="827883"/>
            <a:chOff x="5387336" y="2984699"/>
            <a:chExt cx="1343124" cy="620912"/>
          </a:xfrm>
        </p:grpSpPr>
        <p:sp>
          <p:nvSpPr>
            <p:cNvPr id="84" name="TextBox 145"/>
            <p:cNvSpPr txBox="1"/>
            <p:nvPr/>
          </p:nvSpPr>
          <p:spPr>
            <a:xfrm>
              <a:off x="5569732" y="3428447"/>
              <a:ext cx="1045954" cy="1771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 defTabSz="914377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1400" b="1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分会前</a:t>
              </a:r>
              <a:r>
                <a:rPr lang="en-US" altLang="zh-CN" sz="1400" b="1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7</a:t>
              </a:r>
              <a:r>
                <a:rPr lang="zh-CN" altLang="en-US" sz="1400" b="1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天</a:t>
              </a:r>
            </a:p>
          </p:txBody>
        </p:sp>
        <p:sp>
          <p:nvSpPr>
            <p:cNvPr id="88" name="文本框 87"/>
            <p:cNvSpPr txBox="1"/>
            <p:nvPr/>
          </p:nvSpPr>
          <p:spPr>
            <a:xfrm>
              <a:off x="5387336" y="2984699"/>
              <a:ext cx="1343124" cy="4382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1219170">
                <a:lnSpc>
                  <a:spcPct val="150000"/>
                </a:lnSpc>
              </a:pPr>
              <a:r>
                <a:rPr lang="zh-CN" altLang="en-US" sz="1133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博士生学位论文提交分会委员审阅。</a:t>
              </a:r>
            </a:p>
          </p:txBody>
        </p:sp>
      </p:grpSp>
      <p:grpSp>
        <p:nvGrpSpPr>
          <p:cNvPr id="77" name="组合 76"/>
          <p:cNvGrpSpPr/>
          <p:nvPr/>
        </p:nvGrpSpPr>
        <p:grpSpPr>
          <a:xfrm>
            <a:off x="5876081" y="877269"/>
            <a:ext cx="1446492" cy="843392"/>
            <a:chOff x="5975019" y="1634530"/>
            <a:chExt cx="1084869" cy="632544"/>
          </a:xfrm>
        </p:grpSpPr>
        <p:sp>
          <p:nvSpPr>
            <p:cNvPr id="89" name="TextBox 144"/>
            <p:cNvSpPr txBox="1"/>
            <p:nvPr/>
          </p:nvSpPr>
          <p:spPr>
            <a:xfrm>
              <a:off x="6140541" y="2089910"/>
              <a:ext cx="613148" cy="17716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 defTabSz="914377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1400" b="1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答辩前</a:t>
              </a:r>
              <a:r>
                <a:rPr lang="en-US" altLang="zh-CN" sz="1400" b="1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7</a:t>
              </a:r>
              <a:r>
                <a:rPr lang="zh-CN" altLang="en-US" sz="1400" b="1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天</a:t>
              </a:r>
              <a:endParaRPr lang="en-GB" sz="1400" b="1" kern="0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ea typeface="微软雅黑"/>
                <a:cs typeface="+mn-ea"/>
                <a:sym typeface="+mn-lt"/>
              </a:endParaRPr>
            </a:p>
          </p:txBody>
        </p:sp>
        <p:sp>
          <p:nvSpPr>
            <p:cNvPr id="91" name="文本框 90"/>
            <p:cNvSpPr txBox="1"/>
            <p:nvPr/>
          </p:nvSpPr>
          <p:spPr>
            <a:xfrm>
              <a:off x="5975019" y="1634530"/>
              <a:ext cx="1084869" cy="4382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1219170">
                <a:lnSpc>
                  <a:spcPct val="150000"/>
                </a:lnSpc>
              </a:pPr>
              <a:r>
                <a:rPr lang="zh-CN" altLang="en-US" sz="1133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博士生学位论文提交答辩委员审阅。</a:t>
              </a:r>
            </a:p>
          </p:txBody>
        </p:sp>
      </p:grpSp>
      <p:grpSp>
        <p:nvGrpSpPr>
          <p:cNvPr id="92" name="组合 91"/>
          <p:cNvGrpSpPr/>
          <p:nvPr/>
        </p:nvGrpSpPr>
        <p:grpSpPr>
          <a:xfrm>
            <a:off x="6722432" y="2160095"/>
            <a:ext cx="2683585" cy="1273019"/>
            <a:chOff x="5425780" y="893837"/>
            <a:chExt cx="2012689" cy="954764"/>
          </a:xfrm>
        </p:grpSpPr>
        <p:sp>
          <p:nvSpPr>
            <p:cNvPr id="93" name="TextBox 144"/>
            <p:cNvSpPr txBox="1"/>
            <p:nvPr/>
          </p:nvSpPr>
          <p:spPr>
            <a:xfrm>
              <a:off x="6102675" y="893837"/>
              <a:ext cx="613148" cy="17716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 defTabSz="914377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1400" b="1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答辩前</a:t>
              </a:r>
              <a:r>
                <a:rPr lang="en-US" altLang="zh-CN" sz="1400" b="1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3</a:t>
              </a:r>
              <a:r>
                <a:rPr lang="zh-CN" altLang="en-US" sz="1400" b="1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天</a:t>
              </a:r>
              <a:endParaRPr lang="en-GB" sz="1400" b="1" kern="0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ea typeface="微软雅黑"/>
                <a:cs typeface="+mn-ea"/>
                <a:sym typeface="+mn-lt"/>
              </a:endParaRPr>
            </a:p>
          </p:txBody>
        </p:sp>
        <p:sp>
          <p:nvSpPr>
            <p:cNvPr id="94" name="文本框 93"/>
            <p:cNvSpPr txBox="1"/>
            <p:nvPr/>
          </p:nvSpPr>
          <p:spPr>
            <a:xfrm>
              <a:off x="5425780" y="1018037"/>
              <a:ext cx="2012689" cy="8305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1219170">
                <a:lnSpc>
                  <a:spcPct val="150000"/>
                </a:lnSpc>
              </a:pPr>
              <a:r>
                <a:rPr lang="zh-CN" altLang="en-US" sz="1133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对评阅分项中存在</a:t>
              </a:r>
              <a:r>
                <a:rPr lang="en-US" altLang="zh-CN" sz="1133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2</a:t>
              </a:r>
              <a:r>
                <a:rPr lang="zh-CN" altLang="en-US" sz="1133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个及以上中评和存在任一差评的博士论文，院系组织</a:t>
              </a:r>
              <a:r>
                <a:rPr lang="zh-CN" altLang="en-US" sz="1133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专家小组审阅论文及评阅意见</a:t>
              </a:r>
              <a:r>
                <a:rPr lang="zh-CN" altLang="en-US" sz="1133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/>
                  <a:ea typeface="微软雅黑"/>
                  <a:cs typeface="+mn-ea"/>
                  <a:sym typeface="+mn-lt"/>
                </a:rPr>
                <a:t>，形成建议报告提交论文答辩委员会参考。</a:t>
              </a:r>
            </a:p>
          </p:txBody>
        </p:sp>
      </p:grpSp>
      <p:sp>
        <p:nvSpPr>
          <p:cNvPr id="95" name="TextBox 145"/>
          <p:cNvSpPr txBox="1"/>
          <p:nvPr/>
        </p:nvSpPr>
        <p:spPr>
          <a:xfrm>
            <a:off x="9626090" y="1506453"/>
            <a:ext cx="1394607" cy="236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 defTabSz="91437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2026</a:t>
            </a:r>
            <a:r>
              <a:rPr lang="zh-CN" altLang="en-US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年</a:t>
            </a:r>
            <a:r>
              <a:rPr lang="en-US" altLang="zh-CN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6</a:t>
            </a:r>
            <a:r>
              <a:rPr lang="zh-CN" altLang="en-US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月</a:t>
            </a:r>
            <a:r>
              <a:rPr lang="en-US" altLang="zh-CN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5</a:t>
            </a:r>
            <a:r>
              <a:rPr lang="zh-CN" altLang="en-US" sz="1400" b="1" kern="0" dirty="0">
                <a:solidFill>
                  <a:prstClr val="black"/>
                </a:solidFill>
                <a:latin typeface="Arial"/>
                <a:ea typeface="微软雅黑"/>
                <a:cs typeface="+mn-ea"/>
                <a:sym typeface="+mn-lt"/>
              </a:rPr>
              <a:t>日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9552649" y="897827"/>
            <a:ext cx="1643383" cy="58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>
              <a:lnSpc>
                <a:spcPct val="150000"/>
              </a:lnSpc>
            </a:pPr>
            <a:r>
              <a:rPr lang="zh-CN" altLang="en-US" sz="1133" b="1" dirty="0">
                <a:solidFill>
                  <a:srgbClr val="C00000"/>
                </a:solidFill>
                <a:latin typeface="Arial"/>
                <a:ea typeface="微软雅黑"/>
                <a:cs typeface="+mn-ea"/>
                <a:sym typeface="+mn-lt"/>
              </a:rPr>
              <a:t>完成答辩审批</a:t>
            </a:r>
            <a:r>
              <a:rPr lang="zh-CN" altLang="en-US" sz="1133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及受理</a:t>
            </a:r>
            <a:r>
              <a:rPr lang="zh-CN" altLang="en-US" sz="1133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重新申请学位</a:t>
            </a:r>
            <a:r>
              <a:rPr lang="zh-CN" altLang="en-US" sz="1133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ea typeface="微软雅黑"/>
                <a:cs typeface="+mn-ea"/>
                <a:sym typeface="+mn-lt"/>
              </a:rPr>
              <a:t>工作。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987062" y="165601"/>
            <a:ext cx="4648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/>
            <a:r>
              <a:rPr lang="en-US" altLang="zh-CN" sz="2400" b="1" dirty="0">
                <a:solidFill>
                  <a:prstClr val="black"/>
                </a:solidFill>
                <a:latin typeface="Arial"/>
                <a:ea typeface="微软雅黑"/>
              </a:rPr>
              <a:t>202606</a:t>
            </a:r>
            <a:r>
              <a:rPr lang="zh-CN" altLang="en-US" sz="2400" b="1" dirty="0">
                <a:solidFill>
                  <a:prstClr val="black"/>
                </a:solidFill>
                <a:latin typeface="Arial"/>
                <a:ea typeface="微软雅黑"/>
              </a:rPr>
              <a:t>批次学位授予时间安排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4000">
        <p14:prism/>
      </p:transition>
    </mc:Choice>
    <mc:Fallback xmlns="">
      <p:transition spd="slow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7" grpId="0" bldLvl="0" animBg="1"/>
      <p:bldP spid="8" grpId="0" bldLvl="0" animBg="1"/>
      <p:bldP spid="9" grpId="0" bldLvl="0" animBg="1"/>
      <p:bldP spid="10" grpId="0" bldLvl="0" animBg="1"/>
      <p:bldP spid="60" grpId="0" bldLvl="0" animBg="1"/>
      <p:bldP spid="63" grpId="0" bldLvl="0" animBg="1"/>
      <p:bldP spid="64" grpId="0" bldLvl="0" animBg="1"/>
      <p:bldP spid="67" grpId="0"/>
      <p:bldP spid="70" grpId="0"/>
      <p:bldP spid="72" grpId="0"/>
      <p:bldP spid="47" grpId="0"/>
      <p:bldP spid="57" grpId="0" bldLvl="0" animBg="1"/>
      <p:bldP spid="59" grpId="0"/>
      <p:bldP spid="78" grpId="0" bldLvl="0" animBg="1"/>
      <p:bldP spid="82" grpId="0" bldLvl="0" animBg="1"/>
      <p:bldP spid="95" grpId="0"/>
    </p:bldLst>
  </p:timing>
</p:sld>
</file>

<file path=ppt/theme/theme1.xml><?xml version="1.0" encoding="utf-8"?>
<a:theme xmlns:a="http://schemas.openxmlformats.org/drawingml/2006/main" name="Office 主题">
  <a:themeElements>
    <a:clrScheme name="自定义 109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0070C0"/>
      </a:accent1>
      <a:accent2>
        <a:srgbClr val="159AFF"/>
      </a:accent2>
      <a:accent3>
        <a:srgbClr val="0070C0"/>
      </a:accent3>
      <a:accent4>
        <a:srgbClr val="159AFF"/>
      </a:accent4>
      <a:accent5>
        <a:srgbClr val="0070C0"/>
      </a:accent5>
      <a:accent6>
        <a:srgbClr val="159AFF"/>
      </a:accent6>
      <a:hlink>
        <a:srgbClr val="0070C0"/>
      </a:hlink>
      <a:folHlink>
        <a:srgbClr val="159AFF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</Words>
  <Application>Microsoft Office PowerPoint</Application>
  <PresentationFormat>宽屏</PresentationFormat>
  <Paragraphs>26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Arial</vt:lpstr>
      <vt:lpstr>Arial Black</vt:lpstr>
      <vt:lpstr>Calibri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GRS</dc:creator>
  <cp:lastModifiedBy>GRS</cp:lastModifiedBy>
  <cp:revision>3</cp:revision>
  <dcterms:created xsi:type="dcterms:W3CDTF">2023-08-09T12:44:55Z</dcterms:created>
  <dcterms:modified xsi:type="dcterms:W3CDTF">2026-03-20T07:28:27Z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2052-12.1.0.15259</vt:lpwstr>
  </property>
</Properties>
</file>